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45C0B5-3F4C-4E6E-81DC-38BAD4EE528F}">
  <a:tblStyle styleId="{DF45C0B5-3F4C-4E6E-81DC-38BAD4EE52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he-annotated-resnet-50-a6c536034758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eithito.com/LJ-Speech-Dataset/" TargetMode="External"/><Relationship Id="rId3" Type="http://schemas.openxmlformats.org/officeDocument/2006/relationships/hyperlink" Target="https://datashare.ed.ac.uk/handle/10283/2651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f28eac76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f28eac76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06d8704d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06d8704d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Brennan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09ec0a040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09ec0a040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https://towardsdatascience.com/the-annotated-resnet-50-a6c536034758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0b7cd37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0b7cd37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Amruth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06d8704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06d8704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Roger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Our second approach to audio reconstruction…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Deep learned model that generates raw audio by modelling the probability of an output audio j</a:t>
            </a:r>
            <a:r>
              <a:rPr lang="en"/>
              <a:t>oint probability over all previous output samples, using causal convolutional layers to ensure that future elements of the input do not affect output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used open source code that retrofitted this architecture to be conditioned on spectrogram data and was trained on the LJ speech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were able to download the pretrained weights for this version of the model → naturally we used these weights and kept the content audio from the LJ speech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06d8704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06d8704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09ec0a040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09ec0a040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Roger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Explain why super resolution didn’t work for this model because pretrained weights had certain convolutional dimensions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09ec0a040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09ec0a040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-open source deep learned model for super resolution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28eac76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28eac76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amruth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09ec0a040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09ec0a040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0b7cd37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0b7cd37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Kulis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28eac76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28eac76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zane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28eac7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28eac7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Brennan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28eac76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28eac76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Brennan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= resample audio to the same sampling rate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28eac76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28eac76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amruth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https://keithito.com/LJ-Speech-Dataset/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https://datashare.ed.ac.uk/handle/10283/2651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WaveNet model is pretrained on the LJ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output of the style transfer should </a:t>
            </a:r>
            <a:r>
              <a:rPr lang="en"/>
              <a:t>match</a:t>
            </a:r>
            <a:r>
              <a:rPr lang="en"/>
              <a:t> the structure of the LJ speech clips, so it makes sense for WaveNet to be pre-trained on these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09ec0a040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09ec0a040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09ec0a040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09ec0a040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09ec0a040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09ec0a040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06d8704d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06d8704d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Roger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Content loss → euclidean distance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P_l = representation of original @ layer 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F_l = representation of generated @ layer 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Style loss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= original Gram matrix @ style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X = generated Gram matrix @ style layer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jRSsXqB6cMCaLldYYjijjQH7UUQPfjPQ/view" TargetMode="External"/><Relationship Id="rId10" Type="http://schemas.openxmlformats.org/officeDocument/2006/relationships/hyperlink" Target="http://drive.google.com/file/d/14jBVWRWXf1zyYXbuqSJC5lOEav0XGVTS/view" TargetMode="External"/><Relationship Id="rId13" Type="http://schemas.openxmlformats.org/officeDocument/2006/relationships/hyperlink" Target="http://drive.google.com/file/d/1R6c7x_XEn2Z4A3lgyO180TlPrhqgJGST/view" TargetMode="External"/><Relationship Id="rId12" Type="http://schemas.openxmlformats.org/officeDocument/2006/relationships/hyperlink" Target="http://drive.google.com/file/d/1LQVlGVFtvRinvMae38cT8U-HrMrBDy-h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LQVlGVFtvRinvMae38cT8U-HrMrBDy-h/view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drive.google.com/file/d/14jBVWRWXf1zyYXbuqSJC5lOEav0XGVTS/view" TargetMode="External"/><Relationship Id="rId15" Type="http://schemas.openxmlformats.org/officeDocument/2006/relationships/hyperlink" Target="http://drive.google.com/file/d/1T0-kf7Daxh3AQGi3uWPUzx-aFmFo9IQK/view" TargetMode="External"/><Relationship Id="rId14" Type="http://schemas.openxmlformats.org/officeDocument/2006/relationships/hyperlink" Target="http://drive.google.com/file/d/1EANrmUd0yPzidzi0PJaTaGEVzCEESw4p/view" TargetMode="External"/><Relationship Id="rId17" Type="http://schemas.openxmlformats.org/officeDocument/2006/relationships/hyperlink" Target="http://drive.google.com/file/d/1z8fIkbq_N9Zj6brVMzCVACB809tvhvog/view" TargetMode="External"/><Relationship Id="rId16" Type="http://schemas.openxmlformats.org/officeDocument/2006/relationships/hyperlink" Target="http://drive.google.com/file/d/12JmjIDkj7Yye5RU4YFmaVi-T0YUDuM2B/view" TargetMode="External"/><Relationship Id="rId5" Type="http://schemas.openxmlformats.org/officeDocument/2006/relationships/hyperlink" Target="http://drive.google.com/file/d/1R6c7x_XEn2Z4A3lgyO180TlPrhqgJGST/view" TargetMode="External"/><Relationship Id="rId19" Type="http://schemas.openxmlformats.org/officeDocument/2006/relationships/hyperlink" Target="http://drive.google.com/file/d/1OnpK-NJqbXEUu2lJUYO-YQ2jhUarce1g/view" TargetMode="External"/><Relationship Id="rId6" Type="http://schemas.openxmlformats.org/officeDocument/2006/relationships/hyperlink" Target="http://drive.google.com/file/d/1EANrmUd0yPzidzi0PJaTaGEVzCEESw4p/view" TargetMode="External"/><Relationship Id="rId18" Type="http://schemas.openxmlformats.org/officeDocument/2006/relationships/hyperlink" Target="http://drive.google.com/file/d/1-C2XM5x2fIaxZsQjrxPdkv007UqMWV-l/view" TargetMode="External"/><Relationship Id="rId7" Type="http://schemas.openxmlformats.org/officeDocument/2006/relationships/hyperlink" Target="http://drive.google.com/file/d/1jRSsXqB6cMCaLldYYjijjQH7UUQPfjPQ/view" TargetMode="External"/><Relationship Id="rId8" Type="http://schemas.openxmlformats.org/officeDocument/2006/relationships/hyperlink" Target="http://drive.google.com/file/d/1mF0uFO1zG0FyAgzQjDB_LMOS6luTJB8R/view" TargetMode="Externa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4jBVWRWXf1zyYXbuqSJC5lOEav0XGVTS/view" TargetMode="External"/><Relationship Id="rId10" Type="http://schemas.openxmlformats.org/officeDocument/2006/relationships/hyperlink" Target="http://drive.google.com/file/d/1R6c7x_XEn2Z4A3lgyO180TlPrhqgJGST/view" TargetMode="External"/><Relationship Id="rId13" Type="http://schemas.openxmlformats.org/officeDocument/2006/relationships/hyperlink" Target="http://drive.google.com/file/d/1EANrmUd0yPzidzi0PJaTaGEVzCEESw4p/view" TargetMode="External"/><Relationship Id="rId12" Type="http://schemas.openxmlformats.org/officeDocument/2006/relationships/hyperlink" Target="http://drive.google.com/file/d/1jRSsXqB6cMCaLldYYjijjQH7UUQPfjPQ/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LQVlGVFtvRinvMae38cT8U-HrMrBDy-h/view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drive.google.com/file/d/1LQVlGVFtvRinvMae38cT8U-HrMrBDy-h/view" TargetMode="External"/><Relationship Id="rId15" Type="http://schemas.openxmlformats.org/officeDocument/2006/relationships/hyperlink" Target="http://drive.google.com/file/d/1z8fIkbq_N9Zj6brVMzCVACB809tvhvog/view" TargetMode="External"/><Relationship Id="rId14" Type="http://schemas.openxmlformats.org/officeDocument/2006/relationships/hyperlink" Target="http://drive.google.com/file/d/1ktdHax0fLhf5iCuvOM22G-6scP86MqtS/view" TargetMode="External"/><Relationship Id="rId16" Type="http://schemas.openxmlformats.org/officeDocument/2006/relationships/hyperlink" Target="http://drive.google.com/file/d/1-C2XM5x2fIaxZsQjrxPdkv007UqMWV-l/view" TargetMode="External"/><Relationship Id="rId5" Type="http://schemas.openxmlformats.org/officeDocument/2006/relationships/hyperlink" Target="http://drive.google.com/file/d/1R6c7x_XEn2Z4A3lgyO180TlPrhqgJGST/view" TargetMode="External"/><Relationship Id="rId6" Type="http://schemas.openxmlformats.org/officeDocument/2006/relationships/hyperlink" Target="http://drive.google.com/file/d/14jBVWRWXf1zyYXbuqSJC5lOEav0XGVTS/view" TargetMode="External"/><Relationship Id="rId7" Type="http://schemas.openxmlformats.org/officeDocument/2006/relationships/hyperlink" Target="http://drive.google.com/file/d/1jRSsXqB6cMCaLldYYjijjQH7UUQPfjPQ/view" TargetMode="External"/><Relationship Id="rId8" Type="http://schemas.openxmlformats.org/officeDocument/2006/relationships/hyperlink" Target="http://drive.google.com/file/d/1EANrmUd0yPzidzi0PJaTaGEVzCEESw4p/vi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cv-foundation.org/openaccess/content_cvpr_2016/papers/Gatys_Image_Style_Transfer_CVPR_2016_paper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23547" l="-620" r="619" t="0"/>
          <a:stretch/>
        </p:blipFill>
        <p:spPr>
          <a:xfrm>
            <a:off x="-56850" y="59525"/>
            <a:ext cx="9144001" cy="37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type="ctrTitle"/>
          </p:nvPr>
        </p:nvSpPr>
        <p:spPr>
          <a:xfrm>
            <a:off x="396800" y="928100"/>
            <a:ext cx="80493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Audio Style Transfer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29600" y="385325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Brennan Mahoney, Roger Finnerty, Jack Edelist, Amruth Niranjan, Zane Mroue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29600" y="4580625"/>
            <a:ext cx="991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Boston University CS/ECE 523 Deep Learning Project</a:t>
            </a:r>
            <a:endParaRPr sz="1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VGG19 (Accent transfer) </a:t>
            </a:r>
            <a:endParaRPr/>
          </a:p>
        </p:txBody>
      </p:sp>
      <p:pic>
        <p:nvPicPr>
          <p:cNvPr id="153" name="Google Shape;153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51325"/>
            <a:ext cx="3622278" cy="22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81628" y="906600"/>
            <a:ext cx="699930" cy="22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047653" y="807288"/>
            <a:ext cx="76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141553" y="810887"/>
            <a:ext cx="759754" cy="24312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250025" y="1204625"/>
            <a:ext cx="2363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 Spectrogram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308750" y="1189113"/>
            <a:ext cx="22398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Style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Spectrogram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6401525" y="1208275"/>
            <a:ext cx="22398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 Spectrogram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0" name="Google Shape;160;p22" title="Points scor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4850" y="2751306"/>
            <a:ext cx="3622275" cy="2239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277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Transfer: ResNet Backbone</a:t>
            </a:r>
            <a:endParaRPr/>
          </a:p>
        </p:txBody>
      </p:sp>
      <p:pic>
        <p:nvPicPr>
          <p:cNvPr descr="The Annotated ResNet-50. Explaining how ResNet-50 works and why… | by  Suvaditya Mukherjee | Towards Data Science"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50" y="996638"/>
            <a:ext cx="7965449" cy="25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339750" y="3510500"/>
            <a:ext cx="8464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ResNets are built out of blocks called "residual blocks" or "residual units." Each block has a shortcut or "skip connection" that allows the input to the block to be added directly to the output of the block. Deeper layers 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perform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 least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well as the shallower ones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residual learning framework allows deeper ResNet models to perform complex transformations without losing low-level details, which is crucial for capturing and modifying nuanced audio characteristics like accents or speech styles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Transfer: Vision Transformer 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1846"/>
            <a:ext cx="5257725" cy="25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357250" y="3748950"/>
            <a:ext cx="8608500" cy="1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used contains 12 embedding blocks (middle)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NST feature extraction executed at the output of each block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000" y="1198838"/>
            <a:ext cx="3648150" cy="241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207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WaveNet Architecture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13" y="1208075"/>
            <a:ext cx="6604175" cy="34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311700" y="746375"/>
            <a:ext cx="761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Probabilistic model for generating raw audio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375" y="2730250"/>
            <a:ext cx="5430925" cy="12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3552000" y="3986275"/>
            <a:ext cx="528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Joint conditional probability for audio generation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graphicFrame>
        <p:nvGraphicFramePr>
          <p:cNvPr id="190" name="Google Shape;190;p26"/>
          <p:cNvGraphicFramePr/>
          <p:nvPr/>
        </p:nvGraphicFramePr>
        <p:xfrm>
          <a:off x="632950" y="326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{DF45C0B5-3F4C-4E6E-81DC-38BAD4EE528F}</a:tableStyleId>
              </a:tblPr>
              <a:tblGrid>
                <a:gridCol w="2413000"/>
                <a:gridCol w="2413000"/>
                <a:gridCol w="2413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Audio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Style Audio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from style transfer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09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Instrument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Accent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191" name="Google Shape;191;p26"/>
          <p:cNvSpPr txBox="1"/>
          <p:nvPr/>
        </p:nvSpPr>
        <p:spPr>
          <a:xfrm>
            <a:off x="632950" y="763625"/>
            <a:ext cx="59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 Layer CNN + STFT + Griffin-Lim Algorithm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632950" y="2801475"/>
            <a:ext cx="59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VGG19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backbone + WaveNet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193" name="Google Shape;193;p26"/>
          <p:cNvGraphicFramePr/>
          <p:nvPr/>
        </p:nvGraphicFramePr>
        <p:xfrm>
          <a:off x="632950" y="122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{DF45C0B5-3F4C-4E6E-81DC-38BAD4EE528F}</a:tableStyleId>
              </a:tblPr>
              <a:tblGrid>
                <a:gridCol w="2413000"/>
                <a:gridCol w="2413000"/>
                <a:gridCol w="2413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Audio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Style Audio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from style transfer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725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Instrument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4" name="Google Shape;194;p26" title="content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50" y="4390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 title="style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050" y="4451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 title="content1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50" y="1784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 title="style1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075" y="15736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 title="output.wav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600" y="15539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 title="style_instrument.wav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1967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 title="style_instrument.wav">
            <a:hlinkClick r:id="rId10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275" y="39945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 title="style1.wav">
            <a:hlinkClick r:id="rId11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850" y="36288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 title="content.wav">
            <a:hlinkClick r:id="rId12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50" y="23486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 title="style.wav">
            <a:hlinkClick r:id="rId1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050" y="2379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 title="content1.wav">
            <a:hlinkClick r:id="rId14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50" y="3735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 title="output_content1_style1.wav">
            <a:hlinkClick r:id="rId1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600" y="36288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 title="output_instr.wav">
            <a:hlinkClick r:id="rId1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475" y="1967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 title="output_accent.wav">
            <a:hlinkClick r:id="rId1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600" y="2408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 title="output_content1_style2.wav">
            <a:hlinkClick r:id="rId1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6125" y="39945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 title="Voice2.wav">
            <a:hlinkClick r:id="rId1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600" y="4451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1402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(cont.)</a:t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746350" y="763625"/>
            <a:ext cx="593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ResNet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backbone + WaveNet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632950" y="2788375"/>
            <a:ext cx="672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(Future work): VGG19 + ESRGAN (super resolution) + WaveNet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17" name="Google Shape;217;p27"/>
          <p:cNvGraphicFramePr/>
          <p:nvPr/>
        </p:nvGraphicFramePr>
        <p:xfrm>
          <a:off x="632950" y="326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{DF45C0B5-3F4C-4E6E-81DC-38BAD4EE528F}</a:tableStyleId>
              </a:tblPr>
              <a:tblGrid>
                <a:gridCol w="2413000"/>
                <a:gridCol w="2413000"/>
                <a:gridCol w="2413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Audio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Style Audio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from style transfer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09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Instrument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8" name="Google Shape;218;p27" title="content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50" y="4390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 title="style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75" y="4451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 title="style_instrument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75" y="40535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 title="style1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75" y="36288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 title="content1.wav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50" y="3735450"/>
            <a:ext cx="457200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Google Shape;223;p27"/>
          <p:cNvGraphicFramePr/>
          <p:nvPr/>
        </p:nvGraphicFramePr>
        <p:xfrm>
          <a:off x="632950" y="119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{DF45C0B5-3F4C-4E6E-81DC-38BAD4EE528F}</a:tableStyleId>
              </a:tblPr>
              <a:tblGrid>
                <a:gridCol w="2413000"/>
                <a:gridCol w="2413000"/>
                <a:gridCol w="2413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Content Audio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Style Audio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from style transfer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09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Instrument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4" name="Google Shape;224;p27" title="content.wav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50" y="2318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 title="style.wav">
            <a:hlinkClick r:id="rId10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75" y="2379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 title="style_instrument.wav">
            <a:hlinkClick r:id="rId11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75" y="19808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 title="style1.wav">
            <a:hlinkClick r:id="rId12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75" y="1556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 title="content1.wav">
            <a:hlinkClick r:id="rId1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50" y="1662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 title="output (9).wav">
            <a:hlinkClick r:id="rId14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000" y="15236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 title="output_accent.wav">
            <a:hlinkClick r:id="rId1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000" y="239338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 title="output_content1_style2.wav">
            <a:hlinkClick r:id="rId1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000" y="19808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311700" y="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Resolution (ESRGAN)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700" y="1068425"/>
            <a:ext cx="1500607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425" y="1068425"/>
            <a:ext cx="1500607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600" y="1068441"/>
            <a:ext cx="1500600" cy="377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199" y="1068440"/>
            <a:ext cx="1500600" cy="37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1670200" y="623400"/>
            <a:ext cx="1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6291750" y="623400"/>
            <a:ext cx="17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Style</a:t>
            </a:r>
            <a:endParaRPr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1976013" y="2662700"/>
            <a:ext cx="5646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6695950" y="2662688"/>
            <a:ext cx="5646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311700" y="3128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+ Future Work</a:t>
            </a:r>
            <a:endParaRPr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875200"/>
            <a:ext cx="8520600" cy="4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Char char="-"/>
            </a:pPr>
            <a:r>
              <a:rPr lang="en" sz="2100">
                <a:solidFill>
                  <a:srgbClr val="1F1F1F"/>
                </a:solidFill>
              </a:rPr>
              <a:t>Spectrograms alone fail to capture subtle differences between accents (for speakers of the same gender)</a:t>
            </a:r>
            <a:endParaRPr sz="2100">
              <a:solidFill>
                <a:srgbClr val="1F1F1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Char char="-"/>
            </a:pPr>
            <a:r>
              <a:rPr lang="en" sz="2100">
                <a:solidFill>
                  <a:srgbClr val="1F1F1F"/>
                </a:solidFill>
              </a:rPr>
              <a:t>Recurrent architectures (ViT) struggle to encode any meaningful information at all (at the moment)</a:t>
            </a:r>
            <a:endParaRPr sz="2100">
              <a:solidFill>
                <a:srgbClr val="1F1F1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Char char="-"/>
            </a:pPr>
            <a:r>
              <a:rPr lang="en" sz="2100">
                <a:solidFill>
                  <a:srgbClr val="1F1F1F"/>
                </a:solidFill>
              </a:rPr>
              <a:t>Training</a:t>
            </a:r>
            <a:r>
              <a:rPr lang="en" sz="2100">
                <a:solidFill>
                  <a:srgbClr val="1F1F1F"/>
                </a:solidFill>
              </a:rPr>
              <a:t> should be targeted to </a:t>
            </a:r>
            <a:r>
              <a:rPr b="1" lang="en" sz="2100">
                <a:solidFill>
                  <a:srgbClr val="1F1F1F"/>
                </a:solidFill>
              </a:rPr>
              <a:t>one</a:t>
            </a:r>
            <a:r>
              <a:rPr lang="en" sz="2100">
                <a:solidFill>
                  <a:srgbClr val="1F1F1F"/>
                </a:solidFill>
              </a:rPr>
              <a:t> </a:t>
            </a:r>
            <a:r>
              <a:rPr lang="en" sz="2100">
                <a:solidFill>
                  <a:srgbClr val="1F1F1F"/>
                </a:solidFill>
              </a:rPr>
              <a:t>specific style transfer task (accents, timbre, pitch, gender, etc.)</a:t>
            </a:r>
            <a:endParaRPr sz="2100">
              <a:solidFill>
                <a:srgbClr val="1F1F1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Char char="-"/>
            </a:pPr>
            <a:r>
              <a:rPr lang="en" sz="2100">
                <a:solidFill>
                  <a:srgbClr val="1F1F1F"/>
                </a:solidFill>
              </a:rPr>
              <a:t>Future work: </a:t>
            </a:r>
            <a:endParaRPr sz="2100">
              <a:solidFill>
                <a:srgbClr val="1F1F1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Char char="-"/>
            </a:pPr>
            <a:r>
              <a:rPr lang="en" sz="1700">
                <a:solidFill>
                  <a:srgbClr val="1F1F1F"/>
                </a:solidFill>
              </a:rPr>
              <a:t>Super resolution to increase spatial dimension of spectrograms </a:t>
            </a:r>
            <a:endParaRPr sz="1700">
              <a:solidFill>
                <a:srgbClr val="1F1F1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Char char="-"/>
            </a:pPr>
            <a:r>
              <a:rPr lang="en" sz="1700">
                <a:solidFill>
                  <a:srgbClr val="1F1F1F"/>
                </a:solidFill>
              </a:rPr>
              <a:t>Develop new methods to perform NST using recurrent architectures like ViT</a:t>
            </a:r>
            <a:endParaRPr sz="1700">
              <a:solidFill>
                <a:srgbClr val="1F1F1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Char char="-"/>
            </a:pPr>
            <a:r>
              <a:rPr lang="en" sz="1700">
                <a:solidFill>
                  <a:srgbClr val="1F1F1F"/>
                </a:solidFill>
              </a:rPr>
              <a:t>Supervised learning → add a </a:t>
            </a:r>
            <a:r>
              <a:rPr lang="en" sz="1700">
                <a:solidFill>
                  <a:srgbClr val="1F1F1F"/>
                </a:solidFill>
              </a:rPr>
              <a:t>label</a:t>
            </a:r>
            <a:r>
              <a:rPr lang="en" sz="1700">
                <a:solidFill>
                  <a:srgbClr val="1F1F1F"/>
                </a:solidFill>
              </a:rPr>
              <a:t> to audio clip (ground truth accent), like </a:t>
            </a:r>
            <a:r>
              <a:rPr lang="en" sz="1700">
                <a:solidFill>
                  <a:srgbClr val="1F1F1F"/>
                </a:solidFill>
              </a:rPr>
              <a:t>conditional diffusion</a:t>
            </a:r>
            <a:endParaRPr sz="170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311700" y="1152475"/>
            <a:ext cx="8520600" cy="3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[1] </a:t>
            </a:r>
            <a:r>
              <a:rPr lang="en">
                <a:solidFill>
                  <a:schemeClr val="dk2"/>
                </a:solidFill>
              </a:rPr>
              <a:t>Gatys, Leon A., Alexander S. Ecker, and Matthias Bethge. "Image style transfer using 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convolutional neural networks." Proceedings of the IEEE conference on computer 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vision and pattern recognition. 2016. </a:t>
            </a:r>
            <a:r>
              <a:rPr lang="en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URL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[2] Gaurav, "How to Convert Audio to Mel-Spectrogram to Audio." *Kaggle*, 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www.kaggle.com/code/gaurav41/how-to-convert-audio-to-mel-spectrogram-to-audio. Accessed 29 Apr. 2024.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[3] Oord, Aaron van den, et al. "Wavenet: A generative model for raw audio." arXiv </a:t>
            </a:r>
            <a:endParaRPr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preprint arXiv:1609.03499 (2016).</a:t>
            </a:r>
            <a:endParaRPr sz="15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-15041" l="1910" r="3508" t="20201"/>
          <a:stretch/>
        </p:blipFill>
        <p:spPr>
          <a:xfrm>
            <a:off x="0" y="883650"/>
            <a:ext cx="9144001" cy="506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>
            <p:ph type="title"/>
          </p:nvPr>
        </p:nvSpPr>
        <p:spPr>
          <a:xfrm>
            <a:off x="240650" y="2602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								Questions?</a:t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5780525" y="3275475"/>
            <a:ext cx="6027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938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Task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639825" y="2808775"/>
            <a:ext cx="8192400" cy="20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style transfer on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shorter speech samples: gender, instrument, accent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4 models for style transfer of Mel Spectrograms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1-layer CNN,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VGG-19, Vision Transformer, ResNet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 DL model for audio reconstruction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Qualitative comparison of style-transferred audio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39825" y="1191475"/>
            <a:ext cx="74058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Potential challenges: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 sz="1800">
                <a:solidFill>
                  <a:schemeClr val="dk2"/>
                </a:solidFill>
              </a:rPr>
              <a:t>Computationally expensive training procedures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lang="en" sz="1800">
                <a:solidFill>
                  <a:schemeClr val="dk2"/>
                </a:solidFill>
              </a:rPr>
              <a:t>Difficult to capture nuances between accents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chemeClr val="dk2"/>
                </a:solidFill>
              </a:rPr>
              <a:t>Audio reconstruction using spectrograms</a:t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43350" y="729775"/>
            <a:ext cx="802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Initial motivation: change the gender/accent of song acapellas</a:t>
            </a:r>
            <a:endParaRPr i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[1] "Image style transfer using convolutional neural networks." </a:t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Utilizes a pre-trained CNN to separate and recombine content and style from distinct images.</a:t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Employs a loss function that minimizes the difference in content and style between the target and generated images.</a:t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Demonstrates successful style transfer by adjusting the feature correlations in convolutional layers.</a:t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t/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[2] "How to Convert Audio to Mel-Spectrogram to Audio." </a:t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Describes the conversion of audio to mel-spectrograms using the Librosa library, focusing on feature extraction for audio analysis.</a:t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Details the inverse process to reconstruct audio from mel-spectrograms, emphasizing preservation of audio characteristics.</a:t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Provides Python code snippets to facilitate hands-on application of theoretical concepts in audio signal processing.</a:t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010650" y="2522550"/>
            <a:ext cx="1865700" cy="130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526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638" y="3459675"/>
            <a:ext cx="1376317" cy="7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437" y="2138825"/>
            <a:ext cx="1376312" cy="76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75" y="2096284"/>
            <a:ext cx="950970" cy="95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>
            <a:stCxn id="84" idx="3"/>
            <a:endCxn id="86" idx="1"/>
          </p:cNvCxnSpPr>
          <p:nvPr/>
        </p:nvCxnSpPr>
        <p:spPr>
          <a:xfrm>
            <a:off x="1124145" y="2571759"/>
            <a:ext cx="18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6"/>
          <p:cNvCxnSpPr>
            <a:endCxn id="88" idx="1"/>
          </p:cNvCxnSpPr>
          <p:nvPr/>
        </p:nvCxnSpPr>
        <p:spPr>
          <a:xfrm>
            <a:off x="1041575" y="4035275"/>
            <a:ext cx="2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38" y="3463797"/>
            <a:ext cx="950970" cy="9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103575" y="2644875"/>
            <a:ext cx="16467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Style Transfer</a:t>
            </a:r>
            <a:endParaRPr b="1" sz="2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1" name="Google Shape;91;p16"/>
          <p:cNvCxnSpPr>
            <a:stCxn id="83" idx="3"/>
            <a:endCxn id="90" idx="1"/>
          </p:cNvCxnSpPr>
          <p:nvPr/>
        </p:nvCxnSpPr>
        <p:spPr>
          <a:xfrm>
            <a:off x="3896750" y="2522549"/>
            <a:ext cx="206700" cy="59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2" idx="3"/>
            <a:endCxn id="90" idx="1"/>
          </p:cNvCxnSpPr>
          <p:nvPr/>
        </p:nvCxnSpPr>
        <p:spPr>
          <a:xfrm flipH="1" rot="10800000">
            <a:off x="3844955" y="3120400"/>
            <a:ext cx="258600" cy="7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4497" y="2692225"/>
            <a:ext cx="1367900" cy="767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6"/>
          <p:cNvCxnSpPr>
            <a:endCxn id="93" idx="1"/>
          </p:cNvCxnSpPr>
          <p:nvPr/>
        </p:nvCxnSpPr>
        <p:spPr>
          <a:xfrm>
            <a:off x="5513197" y="3057649"/>
            <a:ext cx="5913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3613" y="4035272"/>
            <a:ext cx="950970" cy="95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6"/>
          <p:cNvCxnSpPr>
            <a:stCxn id="93" idx="3"/>
          </p:cNvCxnSpPr>
          <p:nvPr/>
        </p:nvCxnSpPr>
        <p:spPr>
          <a:xfrm flipH="1" rot="10800000">
            <a:off x="7472397" y="3070249"/>
            <a:ext cx="4095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6"/>
          <p:cNvSpPr txBox="1"/>
          <p:nvPr/>
        </p:nvSpPr>
        <p:spPr>
          <a:xfrm>
            <a:off x="98163" y="907475"/>
            <a:ext cx="1101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1: Obtain .wav data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537850" y="823700"/>
            <a:ext cx="12951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2: Convert the audio files to spectrogram images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295950" y="851975"/>
            <a:ext cx="12951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3: Execute style transfer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6054050" y="851975"/>
            <a:ext cx="14688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4: </a:t>
            </a: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Obtain</a:t>
            </a: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output in image format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7751550" y="786650"/>
            <a:ext cx="12951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5: Convert the spectrogram back to .wav data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305088" y="2381550"/>
            <a:ext cx="1034400" cy="38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Preprocess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1279175" y="3845075"/>
            <a:ext cx="1034400" cy="38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Preprocess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2" name="Google Shape;102;p16"/>
          <p:cNvCxnSpPr>
            <a:stCxn id="86" idx="3"/>
            <a:endCxn id="83" idx="1"/>
          </p:cNvCxnSpPr>
          <p:nvPr/>
        </p:nvCxnSpPr>
        <p:spPr>
          <a:xfrm flipH="1" rot="10800000">
            <a:off x="2339488" y="2522550"/>
            <a:ext cx="180900" cy="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>
            <a:stCxn id="88" idx="3"/>
            <a:endCxn id="82" idx="1"/>
          </p:cNvCxnSpPr>
          <p:nvPr/>
        </p:nvCxnSpPr>
        <p:spPr>
          <a:xfrm flipH="1" rot="10800000">
            <a:off x="2313575" y="3843275"/>
            <a:ext cx="155100" cy="1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6"/>
          <p:cNvSpPr/>
          <p:nvPr/>
        </p:nvSpPr>
        <p:spPr>
          <a:xfrm>
            <a:off x="7881894" y="2546925"/>
            <a:ext cx="1034400" cy="114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ource Sans Pro"/>
                <a:ea typeface="Source Sans Pro"/>
                <a:cs typeface="Source Sans Pro"/>
                <a:sym typeface="Source Sans Pro"/>
              </a:rPr>
              <a:t>Audio Reconstruction</a:t>
            </a:r>
            <a:endParaRPr b="1"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05" name="Google Shape;105;p16"/>
          <p:cNvCxnSpPr>
            <a:stCxn id="104" idx="2"/>
            <a:endCxn id="95" idx="0"/>
          </p:cNvCxnSpPr>
          <p:nvPr/>
        </p:nvCxnSpPr>
        <p:spPr>
          <a:xfrm>
            <a:off x="8399094" y="3693825"/>
            <a:ext cx="0" cy="3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6"/>
          <p:cNvSpPr txBox="1"/>
          <p:nvPr/>
        </p:nvSpPr>
        <p:spPr>
          <a:xfrm>
            <a:off x="3738550" y="3845075"/>
            <a:ext cx="240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VGG19 </a:t>
            </a:r>
            <a:endParaRPr sz="1800">
              <a:solidFill>
                <a:srgbClr val="0D0D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ResNet</a:t>
            </a:r>
            <a:endParaRPr sz="1800">
              <a:solidFill>
                <a:srgbClr val="0D0D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Vision Transformer</a:t>
            </a:r>
            <a:endParaRPr sz="1800">
              <a:solidFill>
                <a:srgbClr val="0D0D0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152475"/>
            <a:ext cx="8520600" cy="3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98938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-"/>
            </a:pPr>
            <a:r>
              <a:rPr lang="en" sz="2900" u="sng">
                <a:solidFill>
                  <a:srgbClr val="1F1F1F"/>
                </a:solidFill>
              </a:rPr>
              <a:t>ImageNet</a:t>
            </a:r>
            <a:r>
              <a:rPr lang="en" sz="2900">
                <a:solidFill>
                  <a:srgbClr val="1F1F1F"/>
                </a:solidFill>
              </a:rPr>
              <a:t> (VGG and ViT pretraining)</a:t>
            </a:r>
            <a:endParaRPr sz="2900">
              <a:solidFill>
                <a:srgbClr val="1F1F1F"/>
              </a:solidFill>
            </a:endParaRPr>
          </a:p>
          <a:p>
            <a:pPr indent="-398938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-"/>
            </a:pPr>
            <a:r>
              <a:rPr lang="en" sz="2900">
                <a:solidFill>
                  <a:srgbClr val="1F1F1F"/>
                </a:solidFill>
              </a:rPr>
              <a:t>14M + images, standard CV benchmark dataset</a:t>
            </a:r>
            <a:endParaRPr sz="2900">
              <a:solidFill>
                <a:srgbClr val="1F1F1F"/>
              </a:solidFill>
            </a:endParaRPr>
          </a:p>
          <a:p>
            <a:pPr indent="-398938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-"/>
            </a:pPr>
            <a:r>
              <a:rPr lang="en" sz="2900">
                <a:solidFill>
                  <a:srgbClr val="1F1F1F"/>
                </a:solidFill>
              </a:rPr>
              <a:t>Content audio: </a:t>
            </a:r>
            <a:r>
              <a:rPr lang="en" sz="2900" u="sng">
                <a:solidFill>
                  <a:srgbClr val="1F1F1F"/>
                </a:solidFill>
              </a:rPr>
              <a:t>LJ Speech Dataset</a:t>
            </a:r>
            <a:endParaRPr sz="2900" u="sng">
              <a:solidFill>
                <a:srgbClr val="1F1F1F"/>
              </a:solidFill>
            </a:endParaRPr>
          </a:p>
          <a:p>
            <a:pPr indent="-398938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-"/>
            </a:pPr>
            <a:r>
              <a:rPr lang="en" sz="2900">
                <a:solidFill>
                  <a:srgbClr val="1F1F1F"/>
                </a:solidFill>
              </a:rPr>
              <a:t>Public domain speech dataset (from audiobooks)</a:t>
            </a:r>
            <a:endParaRPr sz="2900">
              <a:solidFill>
                <a:srgbClr val="1F1F1F"/>
              </a:solidFill>
            </a:endParaRPr>
          </a:p>
          <a:p>
            <a:pPr indent="-398938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-"/>
            </a:pPr>
            <a:r>
              <a:rPr lang="en" sz="2900">
                <a:solidFill>
                  <a:srgbClr val="1F1F1F"/>
                </a:solidFill>
              </a:rPr>
              <a:t>13,100 short audio clips (1 - 10 sec) </a:t>
            </a:r>
            <a:endParaRPr sz="2900">
              <a:solidFill>
                <a:srgbClr val="1F1F1F"/>
              </a:solidFill>
            </a:endParaRPr>
          </a:p>
          <a:p>
            <a:pPr indent="-398938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-"/>
            </a:pPr>
            <a:r>
              <a:rPr lang="en" sz="2900">
                <a:solidFill>
                  <a:srgbClr val="1F1F1F"/>
                </a:solidFill>
              </a:rPr>
              <a:t>Style audio: variety of clips (gender, accents, instruments)</a:t>
            </a:r>
            <a:endParaRPr sz="2900">
              <a:solidFill>
                <a:srgbClr val="1F1F1F"/>
              </a:solidFill>
            </a:endParaRPr>
          </a:p>
          <a:p>
            <a:pPr indent="-398938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28888"/>
              <a:buChar char="-"/>
            </a:pPr>
            <a:r>
              <a:rPr lang="en" sz="2250" u="sng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English Multi-speaker Corpus</a:t>
            </a:r>
            <a:r>
              <a:rPr lang="en" sz="225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CSTR Voice Cloning Toolkit</a:t>
            </a:r>
            <a:endParaRPr sz="290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[Audio → Mel Spectrogram → Audio] Conversion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226450" y="997325"/>
            <a:ext cx="8520600" cy="4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Mel Spectrograms: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>
                <a:solidFill>
                  <a:srgbClr val="000000"/>
                </a:solidFill>
              </a:rPr>
              <a:t>Applies a frequency-domain filter bank to audio signals that are windowed in time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" sz="2000">
                <a:solidFill>
                  <a:srgbClr val="000000"/>
                </a:solidFill>
              </a:rPr>
              <a:t>Uses the Mel Scale on y-axis (non-linear transformation of the frequency scale)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Short-time Fourier Transform + Griffin-Lim algorithm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STFT: visual representation of the STFT that displays the frequencies present in an audio signal as they change over time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GLA: phase reconstruction method that estimates signals from modified short-time Fourier transforms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WaveNet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Deep neural network for generating raw audio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Results: Single-Layer CNN [STFT &amp; GLA] (½)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num_epochs = 20000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learning_rate = 0.002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style_param = 1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content_param = 1e2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075" y="1201850"/>
            <a:ext cx="6212926" cy="27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Initial Results: Single-Layer CNN (2/2)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5525"/>
            <a:ext cx="2022226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548" y="1125986"/>
            <a:ext cx="3230525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5592" y="2493075"/>
            <a:ext cx="3480357" cy="26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8400" y="946024"/>
            <a:ext cx="2768375" cy="12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384925" y="1940925"/>
            <a:ext cx="72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 spec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842975" y="2031375"/>
            <a:ext cx="79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Style spec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446450" y="2185525"/>
            <a:ext cx="413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Generated spec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2842975" y="2493075"/>
            <a:ext cx="13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 curve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Transfer: VGG19 Backbone (Gatys et al)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27325"/>
            <a:ext cx="5545650" cy="31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350" y="1209724"/>
            <a:ext cx="3078050" cy="5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688" y="2203938"/>
            <a:ext cx="2343725" cy="7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4650" y="2857675"/>
            <a:ext cx="2686599" cy="8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